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Microsoft GothicNeo" panose="020B0500000101010101" pitchFamily="50" charset="-127"/>
      <p:regular r:id="rId12"/>
      <p:bold r:id="rId13"/>
    </p:embeddedFont>
    <p:embeddedFont>
      <p:font typeface="Microsoft GothicNeo Light" panose="020B0300000101010101" pitchFamily="34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FDF"/>
    <a:srgbClr val="B8B2B2"/>
    <a:srgbClr val="2B91AF"/>
    <a:srgbClr val="0000FF"/>
    <a:srgbClr val="6F008A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2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EE3950-B654-4A91-9B56-7AFD6FF47E1C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95C8-2849-41E8-9D25-7682AC33F2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17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79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7" name="Picture 1" descr="흰색 배경의 망간 접속 추상도">
            <a:extLst>
              <a:ext uri="{FF2B5EF4-FFF2-40B4-BE49-F238E27FC236}">
                <a16:creationId xmlns:a16="http://schemas.microsoft.com/office/drawing/2014/main" id="{304F713C-2785-5D31-D7CB-1BBD9108E9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1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 spc="5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 spc="5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 spc="5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18032052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유지하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18032071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임세진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18032089 </a:t>
            </a:r>
            <a:r>
              <a:rPr lang="ko-KR" altLang="en-US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진광렬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66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uiExpan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408A6-FDCE-BB08-8689-3828E06A7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572488-B7B1-1CC6-24F0-C4E8B10EC59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anchor="ctr"/>
          <a:lstStyle/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특징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흐름 구조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샘플 게임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86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개요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98F1B4C7-308C-B164-6CFA-C498BDF9C631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으로 제작한 게임엔진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	</a:t>
            </a: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와 유사한 흐름 구조를 목표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				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방학에 한정되지 않은 장기 프로젝트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27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>
            <a:extLst>
              <a:ext uri="{FF2B5EF4-FFF2-40B4-BE49-F238E27FC236}">
                <a16:creationId xmlns:a16="http://schemas.microsoft.com/office/drawing/2014/main" id="{148924E4-9B08-0A49-E3BE-CBF4D43A4136}"/>
              </a:ext>
            </a:extLst>
          </p:cNvPr>
          <p:cNvSpPr/>
          <p:nvPr/>
        </p:nvSpPr>
        <p:spPr>
          <a:xfrm>
            <a:off x="838944" y="265408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Prebuilt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Objects</a:t>
            </a: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96407D00-7253-1012-3CE4-B47FFEF76C46}"/>
              </a:ext>
            </a:extLst>
          </p:cNvPr>
          <p:cNvSpPr/>
          <p:nvPr/>
        </p:nvSpPr>
        <p:spPr>
          <a:xfrm>
            <a:off x="1962150" y="431876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 /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D555794B-F6B1-761E-F2A5-BA38D606DD27}"/>
              </a:ext>
            </a:extLst>
          </p:cNvPr>
          <p:cNvSpPr/>
          <p:nvPr/>
        </p:nvSpPr>
        <p:spPr>
          <a:xfrm>
            <a:off x="4814514" y="475734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</a:p>
        </p:txBody>
      </p: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C124C803-9022-F472-8B89-B32629E254EE}"/>
              </a:ext>
            </a:extLst>
          </p:cNvPr>
          <p:cNvSpPr/>
          <p:nvPr/>
        </p:nvSpPr>
        <p:spPr>
          <a:xfrm>
            <a:off x="7666880" y="4318764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Manager</a:t>
            </a: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45198D6F-2BDD-E9C9-4645-D11694B4BD89}"/>
              </a:ext>
            </a:extLst>
          </p:cNvPr>
          <p:cNvSpPr/>
          <p:nvPr/>
        </p:nvSpPr>
        <p:spPr>
          <a:xfrm>
            <a:off x="8657481" y="265890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43063E17-3007-541C-FE94-2590B5713F6C}"/>
              </a:ext>
            </a:extLst>
          </p:cNvPr>
          <p:cNvSpPr/>
          <p:nvPr/>
        </p:nvSpPr>
        <p:spPr>
          <a:xfrm>
            <a:off x="7666880" y="99904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Input / Time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017176FF-8CEE-C23D-92B6-F307E96AC672}"/>
              </a:ext>
            </a:extLst>
          </p:cNvPr>
          <p:cNvSpPr/>
          <p:nvPr/>
        </p:nvSpPr>
        <p:spPr>
          <a:xfrm>
            <a:off x="4814514" y="56045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Serialize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특징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529959E4-327F-A4B2-2850-DACE4CBE1104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JSON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양식으로 오브젝트를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직렬화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역직렬화 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Save/Load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역할을 하도록 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2A522506-BAD7-3E55-39D3-D1F060850F11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키보드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입력 버퍼 제공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(Up/Down/Hold)</a:t>
            </a: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임의로 입력 정보를 제어 가능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deltaTime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프레임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(FPS, Avg FPS)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DC5544E6-5D90-6C36-89AF-A55CD73E1C8D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시작 지점과 방향 벡터의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 만들어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충돌 여부 계산 가능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필요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 포인터의 위치에 따른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id="{8ED5F5A2-6FE5-5DF5-2C76-B26173025D46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Texture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Font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자동 할당하고 반환함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0" name="내용 개체 틀 2">
            <a:extLst>
              <a:ext uri="{FF2B5EF4-FFF2-40B4-BE49-F238E27FC236}">
                <a16:creationId xmlns:a16="http://schemas.microsoft.com/office/drawing/2014/main" id="{253990AF-2F95-0195-BF12-AAACB8F9E8A7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이벤트 메시지와 유사한 기능을 할 수 있도록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상속한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Class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구현하여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1" name="내용 개체 틀 2">
            <a:extLst>
              <a:ext uri="{FF2B5EF4-FFF2-40B4-BE49-F238E27FC236}">
                <a16:creationId xmlns:a16="http://schemas.microsoft.com/office/drawing/2014/main" id="{11C564C9-831A-0F17-BB4B-E78E3A90A0C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자주 사용하는 필요한 컴포넌트를 자동 생성 및 추가하는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Empty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Camera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Plane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Sprite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Button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</a:t>
            </a:r>
          </a:p>
          <a:p>
            <a:pPr marL="0" indent="0" algn="ctr">
              <a:buNone/>
            </a:pP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CheckBox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ContentBox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등의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사전 생성 오브젝트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0CF56-00D4-E7D9-43D5-00B34EFD3EA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계층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구조로 특정 오브젝트를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다른 오브젝트에 종속되게 설정할 수 있음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오브젝트는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월드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스크린 상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Position, Rotation, Scale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에 영향을 받음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2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decel="10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33333E-6 L -0.23424 -0.06342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19" y="-317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96296E-6 L -0.31497 -0.30694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55" y="-15347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11111E-6 L -0.23372 -0.54699 " pathEditMode="relative" rAng="0" ptsTypes="AA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93" y="-27361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48148E-6 L -0.00078 -0.61204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3060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23373 -0.54884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0" y="-2745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48148E-6 L 0.32643 -0.30533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15" y="-15278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9" grpId="0" animBg="1"/>
      <p:bldP spid="9" grpId="1" animBg="1"/>
      <p:bldP spid="9" grpId="2" animBg="1"/>
      <p:bldP spid="8" grpId="0" animBg="1"/>
      <p:bldP spid="8" grpId="1" animBg="1"/>
      <p:bldP spid="8" grpId="2" animBg="1"/>
      <p:bldP spid="7" grpId="0" animBg="1"/>
      <p:bldP spid="7" grpId="1" animBg="1"/>
      <p:bldP spid="7" grpId="2" animBg="1"/>
      <p:bldP spid="6" grpId="0" animBg="1"/>
      <p:bldP spid="6" grpId="1" animBg="1"/>
      <p:bldP spid="6" grpId="2" animBg="1"/>
      <p:bldP spid="5" grpId="0" animBg="1"/>
      <p:bldP spid="5" grpId="1" animBg="1"/>
      <p:bldP spid="5" grpId="2" animBg="1"/>
      <p:bldP spid="4" grpId="0" animBg="1"/>
      <p:bldP spid="4" grpId="1" animBg="1"/>
      <p:bldP spid="11" grpId="0"/>
      <p:bldP spid="11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기본으로 사용할 수 있는 컴포넌트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메시지와 유사한 함수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606230-6742-41D6-20E4-05A51281A61B}"/>
              </a:ext>
            </a:extLst>
          </p:cNvPr>
          <p:cNvGrpSpPr/>
          <p:nvPr/>
        </p:nvGrpSpPr>
        <p:grpSpPr>
          <a:xfrm>
            <a:off x="7223807" y="803325"/>
            <a:ext cx="2593082" cy="5301430"/>
            <a:chOff x="7223807" y="803325"/>
            <a:chExt cx="2593082" cy="530143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C393303-D851-1A86-0C5E-79AF09A445AD}"/>
                </a:ext>
              </a:extLst>
            </p:cNvPr>
            <p:cNvSpPr/>
            <p:nvPr/>
          </p:nvSpPr>
          <p:spPr>
            <a:xfrm>
              <a:off x="7223807" y="803325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Transform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RectTransform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776BF5E-9DB2-9C78-964D-7471AA1E0E6A}"/>
                </a:ext>
              </a:extLst>
            </p:cNvPr>
            <p:cNvSpPr/>
            <p:nvPr/>
          </p:nvSpPr>
          <p:spPr>
            <a:xfrm>
              <a:off x="7223807" y="1716086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Camera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FA85532-69F5-78DD-3131-A9E69EC736CE}"/>
                </a:ext>
              </a:extLst>
            </p:cNvPr>
            <p:cNvSpPr/>
            <p:nvPr/>
          </p:nvSpPr>
          <p:spPr>
            <a:xfrm>
              <a:off x="7223807" y="2628847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Animator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(Sprite,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전용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F92CE07-DF6B-3529-2E1C-09F18B4EB61F}"/>
                </a:ext>
              </a:extLst>
            </p:cNvPr>
            <p:cNvSpPr/>
            <p:nvPr/>
          </p:nvSpPr>
          <p:spPr>
            <a:xfrm>
              <a:off x="7223807" y="3541608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Collider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(Box, Sphere)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FFE647-662E-62FC-9326-FB797FE462E8}"/>
                </a:ext>
              </a:extLst>
            </p:cNvPr>
            <p:cNvSpPr/>
            <p:nvPr/>
          </p:nvSpPr>
          <p:spPr>
            <a:xfrm>
              <a:off x="7223807" y="4454369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Renderer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Mesh, Sprite, Text)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DDC9B33-E5BF-4D95-9ED0-1FCC567B2601}"/>
                </a:ext>
              </a:extLst>
            </p:cNvPr>
            <p:cNvSpPr/>
            <p:nvPr/>
          </p:nvSpPr>
          <p:spPr>
            <a:xfrm>
              <a:off x="7223807" y="5367130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UI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(Button,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CheckBox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ContentBox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5813507-FB77-20DD-27AF-4515C29907BD}"/>
              </a:ext>
            </a:extLst>
          </p:cNvPr>
          <p:cNvSpPr txBox="1"/>
          <p:nvPr/>
        </p:nvSpPr>
        <p:spPr>
          <a:xfrm>
            <a:off x="7223807" y="398374"/>
            <a:ext cx="3406702" cy="618630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Awake();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Start();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Update();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LateUpdate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OnMouseOver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OnMouseHold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OnTriggerStay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OnEnabled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OnDisabled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OnDestroy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  <a:endParaRPr lang="ko-KR" altLang="en-US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480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렌더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Camera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::main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이 존재해야 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Frustum Culling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적용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카메라에서 보이지 않는 오브젝트는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리스트에 포함하지 않음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카메라와 가까운 순으로 오브젝트를 정렬하여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1026" name="Picture 2" descr="LearnOpenGL - Frustum Culling">
            <a:extLst>
              <a:ext uri="{FF2B5EF4-FFF2-40B4-BE49-F238E27FC236}">
                <a16:creationId xmlns:a16="http://schemas.microsoft.com/office/drawing/2014/main" id="{2E28CF28-2C17-F409-5E69-30B598B4E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2" y="676275"/>
            <a:ext cx="57150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32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흐름 구조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D1EE35B-31D5-52F4-97AE-5120F8AF7BD5}"/>
              </a:ext>
            </a:extLst>
          </p:cNvPr>
          <p:cNvSpPr/>
          <p:nvPr/>
        </p:nvSpPr>
        <p:spPr>
          <a:xfrm>
            <a:off x="733988" y="16011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InitD3D</a:t>
            </a:r>
            <a:endParaRPr lang="ko-KR" altLang="en-US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AF017B1-D6CA-3447-3C93-DFF4C46F5F14}"/>
              </a:ext>
            </a:extLst>
          </p:cNvPr>
          <p:cNvSpPr/>
          <p:nvPr/>
        </p:nvSpPr>
        <p:spPr>
          <a:xfrm>
            <a:off x="733988" y="26298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Register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(Component, Script)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5466EEB-3EC8-3955-50A4-CAD5056CB082}"/>
              </a:ext>
            </a:extLst>
          </p:cNvPr>
          <p:cNvSpPr/>
          <p:nvPr/>
        </p:nvSpPr>
        <p:spPr>
          <a:xfrm>
            <a:off x="733988" y="57032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CleanUp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BB4D600-FBD0-78B6-A5B4-5A44D3CEA84D}"/>
              </a:ext>
            </a:extLst>
          </p:cNvPr>
          <p:cNvSpPr/>
          <p:nvPr/>
        </p:nvSpPr>
        <p:spPr>
          <a:xfrm>
            <a:off x="733988" y="3661728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InitObject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LoadScene</a:t>
            </a:r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A2E6C99-6290-69D2-45E6-AC8B388837DD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2149988" y="2172653"/>
            <a:ext cx="0" cy="45720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F8D6BED-BF57-F139-42D7-324D2577E4B2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2149988" y="3201353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D0F418C-6598-CF3C-D6D5-D686F6A77D0E}"/>
              </a:ext>
            </a:extLst>
          </p:cNvPr>
          <p:cNvCxnSpPr>
            <a:cxnSpLocks/>
            <a:stCxn id="7" idx="2"/>
            <a:endCxn id="26" idx="0"/>
          </p:cNvCxnSpPr>
          <p:nvPr/>
        </p:nvCxnSpPr>
        <p:spPr>
          <a:xfrm>
            <a:off x="2149988" y="4233228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10C1D57-4A63-2B38-B3DC-07D531A5DCB5}"/>
              </a:ext>
            </a:extLst>
          </p:cNvPr>
          <p:cNvSpPr/>
          <p:nvPr/>
        </p:nvSpPr>
        <p:spPr>
          <a:xfrm>
            <a:off x="733988" y="4693603"/>
            <a:ext cx="2832000" cy="5715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Loop</a:t>
            </a:r>
            <a:endParaRPr lang="ko-KR" altLang="en-US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1B2C6C8-5477-3280-FA23-73AA0A6860E3}"/>
              </a:ext>
            </a:extLst>
          </p:cNvPr>
          <p:cNvCxnSpPr>
            <a:cxnSpLocks/>
            <a:stCxn id="26" idx="2"/>
            <a:endCxn id="6" idx="0"/>
          </p:cNvCxnSpPr>
          <p:nvPr/>
        </p:nvCxnSpPr>
        <p:spPr>
          <a:xfrm>
            <a:off x="2149988" y="5265103"/>
            <a:ext cx="0" cy="43815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80F49D55-3E10-0B9D-FD60-56E14ED8C1D2}"/>
              </a:ext>
            </a:extLst>
          </p:cNvPr>
          <p:cNvSpPr/>
          <p:nvPr/>
        </p:nvSpPr>
        <p:spPr>
          <a:xfrm>
            <a:off x="3950005" y="600638"/>
            <a:ext cx="723900" cy="5715000"/>
          </a:xfrm>
          <a:custGeom>
            <a:avLst/>
            <a:gdLst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3900" h="5715000">
                <a:moveTo>
                  <a:pt x="723900" y="0"/>
                </a:moveTo>
                <a:cubicBezTo>
                  <a:pt x="158750" y="0"/>
                  <a:pt x="660400" y="4394200"/>
                  <a:pt x="0" y="4381500"/>
                </a:cubicBezTo>
                <a:cubicBezTo>
                  <a:pt x="647700" y="4394200"/>
                  <a:pt x="44450" y="5702300"/>
                  <a:pt x="673100" y="5715000"/>
                </a:cubicBezTo>
              </a:path>
            </a:pathLst>
          </a:custGeom>
          <a:noFill/>
          <a:ln>
            <a:solidFill>
              <a:srgbClr val="B8B2B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6B1A918-CA97-2348-1A1C-568EEB888860}"/>
              </a:ext>
            </a:extLst>
          </p:cNvPr>
          <p:cNvGrpSpPr/>
          <p:nvPr/>
        </p:nvGrpSpPr>
        <p:grpSpPr>
          <a:xfrm>
            <a:off x="5186934" y="240460"/>
            <a:ext cx="6575542" cy="1065939"/>
            <a:chOff x="5186934" y="430960"/>
            <a:chExt cx="6575542" cy="1065939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FAC200B3-726D-45E8-0E1F-244E7FC1E070}"/>
                </a:ext>
              </a:extLst>
            </p:cNvPr>
            <p:cNvSpPr/>
            <p:nvPr/>
          </p:nvSpPr>
          <p:spPr>
            <a:xfrm>
              <a:off x="5186934" y="430960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F6F07C55-004E-6495-F64D-F2A24D21DE32}"/>
                </a:ext>
              </a:extLst>
            </p:cNvPr>
            <p:cNvSpPr/>
            <p:nvPr/>
          </p:nvSpPr>
          <p:spPr>
            <a:xfrm>
              <a:off x="5429250" y="678180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Awake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5673628-7FF9-3AD8-82F8-26F0A475C669}"/>
                </a:ext>
              </a:extLst>
            </p:cNvPr>
            <p:cNvSpPr txBox="1"/>
            <p:nvPr/>
          </p:nvSpPr>
          <p:spPr>
            <a:xfrm>
              <a:off x="8560994" y="779264"/>
              <a:ext cx="3068469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컴포넌트가 등록된 후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46E46B5-383D-6DAA-2D8E-1E5C4DA3AD4E}"/>
              </a:ext>
            </a:extLst>
          </p:cNvPr>
          <p:cNvGrpSpPr/>
          <p:nvPr/>
        </p:nvGrpSpPr>
        <p:grpSpPr>
          <a:xfrm>
            <a:off x="5186934" y="1059180"/>
            <a:ext cx="6575542" cy="1817708"/>
            <a:chOff x="5186934" y="1059180"/>
            <a:chExt cx="6575542" cy="1817708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1D33100A-D9A9-D610-2045-BB9A3DFE837B}"/>
                </a:ext>
              </a:extLst>
            </p:cNvPr>
            <p:cNvSpPr/>
            <p:nvPr/>
          </p:nvSpPr>
          <p:spPr>
            <a:xfrm>
              <a:off x="5186934" y="1810949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2E45A2C9-B7BB-FE60-C91A-658472C31FB3}"/>
                </a:ext>
              </a:extLst>
            </p:cNvPr>
            <p:cNvSpPr/>
            <p:nvPr/>
          </p:nvSpPr>
          <p:spPr>
            <a:xfrm>
              <a:off x="5429250" y="205835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Start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64B77BF-BB2D-2E6A-1A64-BB8560D50BFD}"/>
                </a:ext>
              </a:extLst>
            </p:cNvPr>
            <p:cNvSpPr txBox="1"/>
            <p:nvPr/>
          </p:nvSpPr>
          <p:spPr>
            <a:xfrm>
              <a:off x="8667593" y="2017254"/>
              <a:ext cx="2855269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이전에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FF3E439F-E0D6-9268-948C-268C33C46DCC}"/>
                </a:ext>
              </a:extLst>
            </p:cNvPr>
            <p:cNvCxnSpPr>
              <a:stCxn id="32" idx="2"/>
              <a:endCxn id="33" idx="0"/>
            </p:cNvCxnSpPr>
            <p:nvPr/>
          </p:nvCxnSpPr>
          <p:spPr>
            <a:xfrm>
              <a:off x="6845250" y="1059180"/>
              <a:ext cx="0" cy="9991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0A0FF44-1A94-D626-0EBE-E46E5026134B}"/>
              </a:ext>
            </a:extLst>
          </p:cNvPr>
          <p:cNvGrpSpPr/>
          <p:nvPr/>
        </p:nvGrpSpPr>
        <p:grpSpPr>
          <a:xfrm>
            <a:off x="5186934" y="2620328"/>
            <a:ext cx="6575542" cy="4756583"/>
            <a:chOff x="5186934" y="2810828"/>
            <a:chExt cx="6575542" cy="4756583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16ACEBD9-6EE7-4C7F-24EE-F2173A00C212}"/>
                </a:ext>
              </a:extLst>
            </p:cNvPr>
            <p:cNvSpPr/>
            <p:nvPr/>
          </p:nvSpPr>
          <p:spPr>
            <a:xfrm>
              <a:off x="5186934" y="3190939"/>
              <a:ext cx="6575542" cy="4376472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7222C476-6935-4195-513C-E1AE57DA6E91}"/>
                </a:ext>
              </a:extLst>
            </p:cNvPr>
            <p:cNvSpPr/>
            <p:nvPr/>
          </p:nvSpPr>
          <p:spPr>
            <a:xfrm>
              <a:off x="5429250" y="344170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8D115CFF-C95F-FC75-311F-F5228E0D784A}"/>
                </a:ext>
              </a:extLst>
            </p:cNvPr>
            <p:cNvSpPr/>
            <p:nvPr/>
          </p:nvSpPr>
          <p:spPr>
            <a:xfrm>
              <a:off x="5429250" y="5920109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7096A5DA-F8A8-FADF-05CE-45AEBC9F5B62}"/>
                </a:ext>
              </a:extLst>
            </p:cNvPr>
            <p:cNvSpPr/>
            <p:nvPr/>
          </p:nvSpPr>
          <p:spPr>
            <a:xfrm>
              <a:off x="5429250" y="6746245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LateUpdate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3C5CA7EE-F069-1E94-38F8-3C59DAB59104}"/>
                </a:ext>
              </a:extLst>
            </p:cNvPr>
            <p:cNvSpPr/>
            <p:nvPr/>
          </p:nvSpPr>
          <p:spPr>
            <a:xfrm>
              <a:off x="6086062" y="426783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OnTrigger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1D39318-ADE6-2CBE-2772-6679804C2523}"/>
                </a:ext>
              </a:extLst>
            </p:cNvPr>
            <p:cNvSpPr/>
            <p:nvPr/>
          </p:nvSpPr>
          <p:spPr>
            <a:xfrm>
              <a:off x="6086062" y="509397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OnMouse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/Wheel…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F0E6F9D4-D915-00B9-0D9F-ECEA23B927AA}"/>
                </a:ext>
              </a:extLst>
            </p:cNvPr>
            <p:cNvCxnSpPr>
              <a:cxnSpLocks/>
            </p:cNvCxnSpPr>
            <p:nvPr/>
          </p:nvCxnSpPr>
          <p:spPr>
            <a:xfrm>
              <a:off x="5892750" y="4013201"/>
              <a:ext cx="0" cy="1897200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8D721CA1-5CBB-66CE-5372-AFF748DE7E9B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4013201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79DA7B98-6E4F-393E-A63F-FCE72EA605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86270" y="4839337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F0F414BB-0E23-111E-92F9-51DDC2FF99F8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5665473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A0AF89B0-5624-F665-65C2-30E9789A0812}"/>
                </a:ext>
              </a:extLst>
            </p:cNvPr>
            <p:cNvCxnSpPr>
              <a:cxnSpLocks/>
              <a:stCxn id="36" idx="2"/>
              <a:endCxn id="37" idx="0"/>
            </p:cNvCxnSpPr>
            <p:nvPr/>
          </p:nvCxnSpPr>
          <p:spPr>
            <a:xfrm>
              <a:off x="6845250" y="6491609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5D2D0DA-7554-E3B7-D7A8-4A0B7B9A6DAA}"/>
                </a:ext>
              </a:extLst>
            </p:cNvPr>
            <p:cNvSpPr txBox="1"/>
            <p:nvPr/>
          </p:nvSpPr>
          <p:spPr>
            <a:xfrm>
              <a:off x="9232651" y="5056557"/>
              <a:ext cx="1725152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업데이트 동안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D7CC52D1-B28C-0ED4-1AB8-2756BC1D37C8}"/>
                </a:ext>
              </a:extLst>
            </p:cNvPr>
            <p:cNvCxnSpPr>
              <a:cxnSpLocks/>
            </p:cNvCxnSpPr>
            <p:nvPr/>
          </p:nvCxnSpPr>
          <p:spPr>
            <a:xfrm>
              <a:off x="6845250" y="2810828"/>
              <a:ext cx="0" cy="6308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5228CDE-8683-BD04-3D2C-B52488A63C8F}"/>
              </a:ext>
            </a:extLst>
          </p:cNvPr>
          <p:cNvGrpSpPr/>
          <p:nvPr/>
        </p:nvGrpSpPr>
        <p:grpSpPr>
          <a:xfrm>
            <a:off x="5194910" y="5619004"/>
            <a:ext cx="6575542" cy="1065939"/>
            <a:chOff x="5186934" y="9263897"/>
            <a:chExt cx="6575542" cy="1065939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F250F110-BAA5-D150-28DF-516B0434719A}"/>
                </a:ext>
              </a:extLst>
            </p:cNvPr>
            <p:cNvSpPr/>
            <p:nvPr/>
          </p:nvSpPr>
          <p:spPr>
            <a:xfrm>
              <a:off x="5186934" y="9263897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42528431-2A2C-1E1C-AF2A-D6841D9B8A01}"/>
                </a:ext>
              </a:extLst>
            </p:cNvPr>
            <p:cNvSpPr/>
            <p:nvPr/>
          </p:nvSpPr>
          <p:spPr>
            <a:xfrm>
              <a:off x="5429250" y="951111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OnEnabled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/</a:t>
              </a:r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Disbled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48B1EB3-F681-4ECA-BE75-BC999DA33B77}"/>
                </a:ext>
              </a:extLst>
            </p:cNvPr>
            <p:cNvSpPr txBox="1"/>
            <p:nvPr/>
          </p:nvSpPr>
          <p:spPr>
            <a:xfrm>
              <a:off x="9202997" y="9574785"/>
              <a:ext cx="178446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해당 시점에 즉시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41A58AB-9A45-F467-6B9E-B0F218555C7E}"/>
              </a:ext>
            </a:extLst>
          </p:cNvPr>
          <p:cNvGrpSpPr/>
          <p:nvPr/>
        </p:nvGrpSpPr>
        <p:grpSpPr>
          <a:xfrm>
            <a:off x="5186934" y="5410200"/>
            <a:ext cx="6575542" cy="1811291"/>
            <a:chOff x="5186934" y="7136109"/>
            <a:chExt cx="6575542" cy="1811291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EE08D01C-85B3-F8B7-3221-F1C02E79FC38}"/>
                </a:ext>
              </a:extLst>
            </p:cNvPr>
            <p:cNvSpPr/>
            <p:nvPr/>
          </p:nvSpPr>
          <p:spPr>
            <a:xfrm>
              <a:off x="5186934" y="7881461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3D9873FF-CE11-78BA-2435-5E4C455D88A7}"/>
                </a:ext>
              </a:extLst>
            </p:cNvPr>
            <p:cNvSpPr/>
            <p:nvPr/>
          </p:nvSpPr>
          <p:spPr>
            <a:xfrm>
              <a:off x="5429250" y="812868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OnDestroy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A9B0EA-3D4A-FF5B-1716-005CDE4B25B0}"/>
                </a:ext>
              </a:extLst>
            </p:cNvPr>
            <p:cNvSpPr txBox="1"/>
            <p:nvPr/>
          </p:nvSpPr>
          <p:spPr>
            <a:xfrm>
              <a:off x="8991399" y="8096248"/>
              <a:ext cx="2207656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오브젝트가 파괴될 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가장 마지막으로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  <p:cxnSp>
          <p:nvCxnSpPr>
            <p:cNvPr id="75" name="직선 화살표 연결선 74">
              <a:extLst>
                <a:ext uri="{FF2B5EF4-FFF2-40B4-BE49-F238E27FC236}">
                  <a16:creationId xmlns:a16="http://schemas.microsoft.com/office/drawing/2014/main" id="{62DF5FF4-B290-B399-FFF7-91226660289E}"/>
                </a:ext>
              </a:extLst>
            </p:cNvPr>
            <p:cNvCxnSpPr>
              <a:cxnSpLocks/>
              <a:endCxn id="42" idx="0"/>
            </p:cNvCxnSpPr>
            <p:nvPr/>
          </p:nvCxnSpPr>
          <p:spPr>
            <a:xfrm>
              <a:off x="6845250" y="7136109"/>
              <a:ext cx="0" cy="992572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934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1.48148E-6 " pathEditMode="relative" rAng="0" ptsTypes="AA">
                                      <p:cBhvr>
                                        <p:cTn id="51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44444E-6 " pathEditMode="relative" rAng="0" ptsTypes="AA">
                                      <p:cBhvr>
                                        <p:cTn id="53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81481E-6 " pathEditMode="relative" rAng="0" ptsTypes="AA">
                                      <p:cBhvr>
                                        <p:cTn id="55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007 L -2.08333E-6 -0.2507 " pathEditMode="relative" rAng="0" ptsTypes="AA">
                                      <p:cBhvr>
                                        <p:cTn id="62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 L -2.08333E-6 -0.25 " pathEditMode="relative" rAng="0" ptsTypes="AA">
                                      <p:cBhvr>
                                        <p:cTn id="64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3.33333E-6 " pathEditMode="relative" rAng="0" ptsTypes="AA">
                                      <p:cBhvr>
                                        <p:cTn id="66" dur="5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 animBg="1"/>
      <p:bldP spid="7" grpId="0" animBg="1"/>
      <p:bldP spid="26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wrap="none"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샘플 게임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pic>
        <p:nvPicPr>
          <p:cNvPr id="2" name="녹화_2023_08_17_11_54_22_680">
            <a:hlinkClick r:id="" action="ppaction://media"/>
            <a:extLst>
              <a:ext uri="{FF2B5EF4-FFF2-40B4-BE49-F238E27FC236}">
                <a16:creationId xmlns:a16="http://schemas.microsoft.com/office/drawing/2014/main" id="{E1F9DEDF-ED3A-C1F2-D50F-64AC70810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14351" y="1613054"/>
            <a:ext cx="3086099" cy="4793941"/>
          </a:xfrm>
          <a:prstGeom prst="rect">
            <a:avLst/>
          </a:prstGeom>
        </p:spPr>
      </p:pic>
      <p:pic>
        <p:nvPicPr>
          <p:cNvPr id="3" name="녹화_2023_08_17_11_58_48_252">
            <a:hlinkClick r:id="" action="ppaction://media"/>
            <a:extLst>
              <a:ext uri="{FF2B5EF4-FFF2-40B4-BE49-F238E27FC236}">
                <a16:creationId xmlns:a16="http://schemas.microsoft.com/office/drawing/2014/main" id="{16035D2B-36EF-0C8D-1B7D-F9E98511C96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785592" y="1613054"/>
            <a:ext cx="4013744" cy="4175144"/>
          </a:xfrm>
          <a:prstGeom prst="rect">
            <a:avLst/>
          </a:prstGeom>
        </p:spPr>
      </p:pic>
      <p:pic>
        <p:nvPicPr>
          <p:cNvPr id="5" name="녹화_2023_08_17_12_09_41_347">
            <a:hlinkClick r:id="" action="ppaction://media"/>
            <a:extLst>
              <a:ext uri="{FF2B5EF4-FFF2-40B4-BE49-F238E27FC236}">
                <a16:creationId xmlns:a16="http://schemas.microsoft.com/office/drawing/2014/main" id="{51B5CA60-2F5D-6F37-28A6-7AB27612EED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753095" y="1613054"/>
            <a:ext cx="3879852" cy="36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1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2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7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3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끝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066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modern love avenir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B8B2B2"/>
          </a:solidFill>
        </a:ln>
      </a:spPr>
      <a:bodyPr rtlCol="0" anchor="ctr"/>
      <a:lstStyle>
        <a:defPPr algn="l">
          <a:defRPr sz="2400" dirty="0">
            <a:solidFill>
              <a:schemeClr val="tx1"/>
            </a:solidFill>
            <a:latin typeface="Microsoft GothicNeo" panose="020B0500000101010101" pitchFamily="50" charset="-127"/>
            <a:ea typeface="Microsoft GothicNeo" panose="020B0500000101010101" pitchFamily="50" charset="-127"/>
            <a:cs typeface="Microsoft GothicNeo" panose="020B0500000101010101" pitchFamily="50" charset="-127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423</Words>
  <Application>Microsoft Office PowerPoint</Application>
  <PresentationFormat>와이드스크린</PresentationFormat>
  <Paragraphs>126</Paragraphs>
  <Slides>9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Microsoft GothicNeo</vt:lpstr>
      <vt:lpstr>Microsoft GothicNeo Light</vt:lpstr>
      <vt:lpstr>BohemianVTI</vt:lpstr>
      <vt:lpstr>DirectX 9 Engine 2023-1 심화프로젝트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DirectX 9 Engine 2023-1 심화프로젝트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Direct3D 9 Engine 2023-1 심화프로젝트</dc:title>
  <dc:creator>임 세진</dc:creator>
  <cp:lastModifiedBy>KOREAIT</cp:lastModifiedBy>
  <cp:revision>24</cp:revision>
  <dcterms:created xsi:type="dcterms:W3CDTF">2023-08-12T07:24:23Z</dcterms:created>
  <dcterms:modified xsi:type="dcterms:W3CDTF">2023-08-17T04:24:32Z</dcterms:modified>
</cp:coreProperties>
</file>

<file path=docProps/thumbnail.jpeg>
</file>